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Nuni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B110AC-8243-46E4-9D0C-F4EAAEFF8629}">
  <a:tblStyle styleId="{3DB110AC-8243-46E4-9D0C-F4EAAEFF86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schemas.openxmlformats.org/officeDocument/2006/relationships/font" Target="fonts/Nunito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44" Type="http://schemas.openxmlformats.org/officeDocument/2006/relationships/font" Target="fonts/Nunito-italic.fntdata"/><Relationship Id="rId21" Type="http://schemas.openxmlformats.org/officeDocument/2006/relationships/slide" Target="slides/slide15.xml"/><Relationship Id="rId43" Type="http://schemas.openxmlformats.org/officeDocument/2006/relationships/font" Target="fonts/Nunit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3f2a8f2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3f2a8f2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3f9363a8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3f9363a8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3f9363a8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3f9363a8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5dfe30f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5dfe30f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5dfe30f5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5dfe30f5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3f9363a8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3f9363a8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4a537a370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4a537a370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3f9363a8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3f9363a8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3f9363a8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3f9363a8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4a537a37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4a537a37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4a537a37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4a537a37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3f2a8f2e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3f2a8f2e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4a537a37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4a537a37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4a537a37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4a537a37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4a537a37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4a537a37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4a537a370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4a537a37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4a537a37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4a537a37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4a537a37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4a537a37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4a537a37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4a537a37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4a537a370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4a537a370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3f2a8f2e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3f2a8f2e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3f2a8f2e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3f2a8f2e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6041900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6041900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3f2a8f2e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3f2a8f2e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3f2a8f2e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3f2a8f2e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6041900ec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6041900ec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3f2a8f2e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3f2a8f2e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3f9363a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3f9363a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3f9363a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3f9363a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3f9363a8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3f9363a8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3f9363a8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3f9363a8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9.jpg"/><Relationship Id="rId6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3.jpg"/><Relationship Id="rId5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samskruthamShikshanthu/sanskritProjects/blob/main/Lessons/learnSanskritSeries/part-6/Exercise6.md" TargetMode="External"/><Relationship Id="rId4" Type="http://schemas.openxmlformats.org/officeDocument/2006/relationships/hyperlink" Target="https://www.learnsanskrit.cc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8.jp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5683679" cy="1366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79750" y="3545202"/>
            <a:ext cx="1329725" cy="15982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/>
          <p:nvPr/>
        </p:nvSpPr>
        <p:spPr>
          <a:xfrm>
            <a:off x="5145775" y="2670400"/>
            <a:ext cx="3346800" cy="751500"/>
          </a:xfrm>
          <a:prstGeom prst="wedgeEllipseCallout">
            <a:avLst>
              <a:gd fmla="val 42634" name="adj1"/>
              <a:gd fmla="val 10470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5603725" y="2761450"/>
            <a:ext cx="243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</a:rPr>
              <a:t>नक्षत्रं</a:t>
            </a:r>
            <a:r>
              <a:rPr b="1" lang="en" sz="2500">
                <a:solidFill>
                  <a:srgbClr val="B45F06"/>
                </a:solidFill>
              </a:rPr>
              <a:t> </a:t>
            </a:r>
            <a:r>
              <a:rPr b="1" lang="en" sz="2500">
                <a:solidFill>
                  <a:srgbClr val="073763"/>
                </a:solidFill>
              </a:rPr>
              <a:t>तत्र</a:t>
            </a:r>
            <a:r>
              <a:rPr b="1" lang="en" sz="2500">
                <a:solidFill>
                  <a:srgbClr val="B45F06"/>
                </a:solidFill>
              </a:rPr>
              <a:t> अस्ति | </a:t>
            </a:r>
            <a:endParaRPr b="1" sz="2500">
              <a:solidFill>
                <a:srgbClr val="B45F06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541950" cy="16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9750" y="1202500"/>
            <a:ext cx="1087675" cy="10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5580350" y="70775"/>
            <a:ext cx="3346800" cy="751500"/>
          </a:xfrm>
          <a:prstGeom prst="wedgeEllipseCallout">
            <a:avLst>
              <a:gd fmla="val 21930" name="adj1"/>
              <a:gd fmla="val 11778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5486400" y="191075"/>
            <a:ext cx="3346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B45F06"/>
                </a:solidFill>
              </a:rPr>
              <a:t>नक्षत्रं</a:t>
            </a:r>
            <a:r>
              <a:rPr b="1" lang="en" sz="2900">
                <a:solidFill>
                  <a:srgbClr val="B45F06"/>
                </a:solidFill>
              </a:rPr>
              <a:t> </a:t>
            </a:r>
            <a:r>
              <a:rPr b="1" lang="en" sz="2900">
                <a:solidFill>
                  <a:srgbClr val="CC0000"/>
                </a:solidFill>
              </a:rPr>
              <a:t>कुत्र</a:t>
            </a:r>
            <a:r>
              <a:rPr b="1" lang="en" sz="2900">
                <a:solidFill>
                  <a:srgbClr val="B45F06"/>
                </a:solidFill>
              </a:rPr>
              <a:t> अस्ति</a:t>
            </a:r>
            <a:r>
              <a:rPr b="1" lang="en" sz="2900">
                <a:solidFill>
                  <a:srgbClr val="990000"/>
                </a:solidFill>
              </a:rPr>
              <a:t>?</a:t>
            </a:r>
            <a:endParaRPr b="1" sz="29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Google Shape;146;p23"/>
          <p:cNvGraphicFramePr/>
          <p:nvPr/>
        </p:nvGraphicFramePr>
        <p:xfrm>
          <a:off x="0" y="70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{3DB110AC-8243-46E4-9D0C-F4EAAEFF8629}</a:tableStyleId>
              </a:tblPr>
              <a:tblGrid>
                <a:gridCol w="4572000"/>
                <a:gridCol w="4572000"/>
              </a:tblGrid>
              <a:tr h="444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7" name="Google Shape;147;p23"/>
          <p:cNvSpPr txBox="1"/>
          <p:nvPr/>
        </p:nvSpPr>
        <p:spPr>
          <a:xfrm>
            <a:off x="3374250" y="0"/>
            <a:ext cx="239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</a:rPr>
              <a:t>वृक्ष:</a:t>
            </a:r>
            <a:r>
              <a:rPr b="1" lang="en" sz="2500">
                <a:solidFill>
                  <a:srgbClr val="073763"/>
                </a:solidFill>
              </a:rPr>
              <a:t> </a:t>
            </a:r>
            <a:r>
              <a:rPr b="1" lang="en" sz="2500">
                <a:solidFill>
                  <a:srgbClr val="CC0000"/>
                </a:solidFill>
              </a:rPr>
              <a:t>कुत्र</a:t>
            </a:r>
            <a:r>
              <a:rPr b="1" lang="en" sz="2500">
                <a:solidFill>
                  <a:srgbClr val="073763"/>
                </a:solidFill>
              </a:rPr>
              <a:t> </a:t>
            </a:r>
            <a:r>
              <a:rPr b="1" lang="en" sz="2500">
                <a:solidFill>
                  <a:srgbClr val="B45F06"/>
                </a:solidFill>
              </a:rPr>
              <a:t>अस्ति</a:t>
            </a:r>
            <a:r>
              <a:rPr b="1" lang="en" sz="2500">
                <a:solidFill>
                  <a:srgbClr val="CC0000"/>
                </a:solidFill>
              </a:rPr>
              <a:t>?</a:t>
            </a:r>
            <a:endParaRPr b="1" sz="2500">
              <a:solidFill>
                <a:srgbClr val="CC0000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79750" y="3545202"/>
            <a:ext cx="1329725" cy="159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29075" y="2565873"/>
            <a:ext cx="1349025" cy="1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249" y="792925"/>
            <a:ext cx="1282650" cy="1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2674" y="2565875"/>
            <a:ext cx="1282650" cy="13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884550" y="1390450"/>
            <a:ext cx="2793300" cy="751500"/>
          </a:xfrm>
          <a:prstGeom prst="wedgeEllipseCallout">
            <a:avLst>
              <a:gd fmla="val -38702" name="adj1"/>
              <a:gd fmla="val 13438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1248750" y="1512250"/>
            <a:ext cx="212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45F06"/>
                </a:solidFill>
              </a:rPr>
              <a:t>वृक्ष: </a:t>
            </a:r>
            <a:r>
              <a:rPr b="1" lang="en" sz="2100">
                <a:solidFill>
                  <a:srgbClr val="073763"/>
                </a:solidFill>
              </a:rPr>
              <a:t>अत्र</a:t>
            </a:r>
            <a:r>
              <a:rPr b="1" lang="en" sz="2100">
                <a:solidFill>
                  <a:srgbClr val="B45F06"/>
                </a:solidFill>
              </a:rPr>
              <a:t> अस्ति |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5967900" y="2712050"/>
            <a:ext cx="2912400" cy="751500"/>
          </a:xfrm>
          <a:prstGeom prst="wedgeEllipseCallout">
            <a:avLst>
              <a:gd fmla="val 27416" name="adj1"/>
              <a:gd fmla="val 944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6455250" y="2833850"/>
            <a:ext cx="193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45F06"/>
                </a:solidFill>
              </a:rPr>
              <a:t>वृक्ष: </a:t>
            </a:r>
            <a:r>
              <a:rPr b="1" lang="en" sz="2100">
                <a:solidFill>
                  <a:srgbClr val="073763"/>
                </a:solidFill>
              </a:rPr>
              <a:t>तत्र</a:t>
            </a:r>
            <a:r>
              <a:rPr b="1" lang="en" sz="2100">
                <a:solidFill>
                  <a:srgbClr val="B45F06"/>
                </a:solidFill>
              </a:rPr>
              <a:t> अस्ति |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739450" y="3914900"/>
            <a:ext cx="13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45F06"/>
                </a:solidFill>
              </a:rPr>
              <a:t>एष: वृक्ष: |</a:t>
            </a:r>
            <a:endParaRPr b="1" sz="1800">
              <a:solidFill>
                <a:srgbClr val="B45F06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4652025" y="2141950"/>
            <a:ext cx="13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45F06"/>
                </a:solidFill>
              </a:rPr>
              <a:t>स</a:t>
            </a:r>
            <a:r>
              <a:rPr b="1" lang="en" sz="1800">
                <a:solidFill>
                  <a:srgbClr val="B45F06"/>
                </a:solidFill>
              </a:rPr>
              <a:t>: वृक्ष: |</a:t>
            </a:r>
            <a:endParaRPr b="1" sz="1800">
              <a:solidFill>
                <a:srgbClr val="B45F06"/>
              </a:solidFill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716000" y="4525800"/>
            <a:ext cx="96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एष: क:?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2826075" y="4525800"/>
            <a:ext cx="128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ए</a:t>
            </a:r>
            <a:r>
              <a:rPr b="1" lang="en" sz="1500">
                <a:solidFill>
                  <a:srgbClr val="CC0000"/>
                </a:solidFill>
              </a:rPr>
              <a:t>तत्</a:t>
            </a:r>
            <a:r>
              <a:rPr b="1" lang="en" sz="1500">
                <a:solidFill>
                  <a:srgbClr val="CC0000"/>
                </a:solidFill>
              </a:rPr>
              <a:t> </a:t>
            </a:r>
            <a:r>
              <a:rPr b="1" lang="en" sz="1500">
                <a:solidFill>
                  <a:srgbClr val="CC0000"/>
                </a:solidFill>
              </a:rPr>
              <a:t>किम्</a:t>
            </a:r>
            <a:r>
              <a:rPr b="1" lang="en" sz="1500">
                <a:solidFill>
                  <a:srgbClr val="CC0000"/>
                </a:solidFill>
              </a:rPr>
              <a:t>?</a:t>
            </a:r>
            <a:endParaRPr b="1" sz="1500">
              <a:solidFill>
                <a:srgbClr val="CC0000"/>
              </a:solidFill>
            </a:endParaRPr>
          </a:p>
        </p:txBody>
      </p:sp>
      <p:cxnSp>
        <p:nvCxnSpPr>
          <p:cNvPr id="160" name="Google Shape;160;p23"/>
          <p:cNvCxnSpPr>
            <a:stCxn id="158" idx="0"/>
            <a:endCxn id="156" idx="2"/>
          </p:cNvCxnSpPr>
          <p:nvPr/>
        </p:nvCxnSpPr>
        <p:spPr>
          <a:xfrm flipH="1" rot="10800000">
            <a:off x="1197050" y="4376700"/>
            <a:ext cx="1217100" cy="1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3"/>
          <p:cNvCxnSpPr>
            <a:stCxn id="159" idx="0"/>
            <a:endCxn id="156" idx="2"/>
          </p:cNvCxnSpPr>
          <p:nvPr/>
        </p:nvCxnSpPr>
        <p:spPr>
          <a:xfrm rot="10800000">
            <a:off x="2413875" y="4376700"/>
            <a:ext cx="1053600" cy="1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3"/>
          <p:cNvSpPr txBox="1"/>
          <p:nvPr/>
        </p:nvSpPr>
        <p:spPr>
          <a:xfrm>
            <a:off x="329075" y="772175"/>
            <a:ext cx="15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क: </a:t>
            </a:r>
            <a:r>
              <a:rPr b="1" lang="en" sz="1500">
                <a:solidFill>
                  <a:srgbClr val="CC0000"/>
                </a:solidFill>
              </a:rPr>
              <a:t>कुत्र अस्ति </a:t>
            </a:r>
            <a:r>
              <a:rPr b="1" lang="en" sz="1500">
                <a:solidFill>
                  <a:srgbClr val="CC0000"/>
                </a:solidFill>
              </a:rPr>
              <a:t>?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747975" y="772175"/>
            <a:ext cx="166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किम्</a:t>
            </a:r>
            <a:r>
              <a:rPr b="1" lang="en" sz="1500">
                <a:solidFill>
                  <a:srgbClr val="CC0000"/>
                </a:solidFill>
              </a:rPr>
              <a:t> कुत्र अस्ति ?</a:t>
            </a:r>
            <a:endParaRPr b="1" sz="1500">
              <a:solidFill>
                <a:srgbClr val="CC0000"/>
              </a:solidFill>
            </a:endParaRPr>
          </a:p>
        </p:txBody>
      </p:sp>
      <p:cxnSp>
        <p:nvCxnSpPr>
          <p:cNvPr id="164" name="Google Shape;164;p23"/>
          <p:cNvCxnSpPr>
            <a:endCxn id="153" idx="0"/>
          </p:cNvCxnSpPr>
          <p:nvPr/>
        </p:nvCxnSpPr>
        <p:spPr>
          <a:xfrm>
            <a:off x="1141500" y="1202350"/>
            <a:ext cx="117000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3"/>
          <p:cNvCxnSpPr>
            <a:endCxn id="153" idx="0"/>
          </p:cNvCxnSpPr>
          <p:nvPr/>
        </p:nvCxnSpPr>
        <p:spPr>
          <a:xfrm flipH="1">
            <a:off x="2311500" y="1214350"/>
            <a:ext cx="127260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170;p24"/>
          <p:cNvGraphicFramePr/>
          <p:nvPr/>
        </p:nvGraphicFramePr>
        <p:xfrm>
          <a:off x="0" y="70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{3DB110AC-8243-46E4-9D0C-F4EAAEFF8629}</a:tableStyleId>
              </a:tblPr>
              <a:tblGrid>
                <a:gridCol w="4572000"/>
                <a:gridCol w="4572000"/>
              </a:tblGrid>
              <a:tr h="444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1" name="Google Shape;171;p24"/>
          <p:cNvSpPr txBox="1"/>
          <p:nvPr/>
        </p:nvSpPr>
        <p:spPr>
          <a:xfrm>
            <a:off x="3374250" y="0"/>
            <a:ext cx="301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</a:rPr>
              <a:t>दूरावानी</a:t>
            </a:r>
            <a:r>
              <a:rPr b="1" lang="en" sz="1800">
                <a:solidFill>
                  <a:srgbClr val="B45F06"/>
                </a:solidFill>
              </a:rPr>
              <a:t> </a:t>
            </a:r>
            <a:r>
              <a:rPr b="1" lang="en" sz="2500">
                <a:solidFill>
                  <a:srgbClr val="073763"/>
                </a:solidFill>
              </a:rPr>
              <a:t> </a:t>
            </a:r>
            <a:r>
              <a:rPr b="1" lang="en" sz="2500">
                <a:solidFill>
                  <a:srgbClr val="CC0000"/>
                </a:solidFill>
              </a:rPr>
              <a:t>कुत्र</a:t>
            </a:r>
            <a:r>
              <a:rPr b="1" lang="en" sz="2500">
                <a:solidFill>
                  <a:srgbClr val="073763"/>
                </a:solidFill>
              </a:rPr>
              <a:t> </a:t>
            </a:r>
            <a:r>
              <a:rPr b="1" lang="en" sz="2500">
                <a:solidFill>
                  <a:srgbClr val="B45F06"/>
                </a:solidFill>
              </a:rPr>
              <a:t>अस्ति</a:t>
            </a:r>
            <a:r>
              <a:rPr b="1" lang="en" sz="2500">
                <a:solidFill>
                  <a:srgbClr val="CC0000"/>
                </a:solidFill>
              </a:rPr>
              <a:t>?</a:t>
            </a:r>
            <a:endParaRPr b="1" sz="2500">
              <a:solidFill>
                <a:srgbClr val="CC0000"/>
              </a:solidFill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79750" y="3545202"/>
            <a:ext cx="1329725" cy="159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29075" y="2565873"/>
            <a:ext cx="1349025" cy="13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884550" y="1390450"/>
            <a:ext cx="2793300" cy="751500"/>
          </a:xfrm>
          <a:prstGeom prst="wedgeEllipseCallout">
            <a:avLst>
              <a:gd fmla="val -38702" name="adj1"/>
              <a:gd fmla="val 13438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1176750" y="1512250"/>
            <a:ext cx="239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45F06"/>
                </a:solidFill>
              </a:rPr>
              <a:t>दूरावानी</a:t>
            </a:r>
            <a:r>
              <a:rPr b="1" lang="en" sz="2100">
                <a:solidFill>
                  <a:srgbClr val="B45F06"/>
                </a:solidFill>
              </a:rPr>
              <a:t> </a:t>
            </a:r>
            <a:r>
              <a:rPr b="1" lang="en" sz="2100">
                <a:solidFill>
                  <a:srgbClr val="073763"/>
                </a:solidFill>
              </a:rPr>
              <a:t>अत्र</a:t>
            </a:r>
            <a:r>
              <a:rPr b="1" lang="en" sz="2100">
                <a:solidFill>
                  <a:srgbClr val="B45F06"/>
                </a:solidFill>
              </a:rPr>
              <a:t> अस्ति |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5967900" y="2712050"/>
            <a:ext cx="2912400" cy="751500"/>
          </a:xfrm>
          <a:prstGeom prst="wedgeEllipseCallout">
            <a:avLst>
              <a:gd fmla="val 27416" name="adj1"/>
              <a:gd fmla="val 944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6214475" y="2833850"/>
            <a:ext cx="232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45F06"/>
                </a:solidFill>
              </a:rPr>
              <a:t>दूरावानी </a:t>
            </a:r>
            <a:r>
              <a:rPr b="1" lang="en" sz="2100">
                <a:solidFill>
                  <a:srgbClr val="B45F06"/>
                </a:solidFill>
              </a:rPr>
              <a:t> </a:t>
            </a:r>
            <a:r>
              <a:rPr b="1" lang="en" sz="2100">
                <a:solidFill>
                  <a:srgbClr val="073763"/>
                </a:solidFill>
              </a:rPr>
              <a:t>तत्र</a:t>
            </a:r>
            <a:r>
              <a:rPr b="1" lang="en" sz="2100">
                <a:solidFill>
                  <a:srgbClr val="B45F06"/>
                </a:solidFill>
              </a:rPr>
              <a:t> अस्ति |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1320200" y="3856200"/>
            <a:ext cx="172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45F06"/>
                </a:solidFill>
              </a:rPr>
              <a:t>एष</a:t>
            </a:r>
            <a:r>
              <a:rPr b="1" lang="en" sz="1800">
                <a:solidFill>
                  <a:srgbClr val="B45F06"/>
                </a:solidFill>
              </a:rPr>
              <a:t>ा दूरावानी</a:t>
            </a:r>
            <a:r>
              <a:rPr b="1" lang="en" sz="1800">
                <a:solidFill>
                  <a:srgbClr val="B45F06"/>
                </a:solidFill>
              </a:rPr>
              <a:t> |</a:t>
            </a:r>
            <a:endParaRPr b="1" sz="1800">
              <a:solidFill>
                <a:srgbClr val="B45F06"/>
              </a:solidFill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4652025" y="2141950"/>
            <a:ext cx="156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45F06"/>
                </a:solidFill>
              </a:rPr>
              <a:t>स</a:t>
            </a:r>
            <a:r>
              <a:rPr b="1" lang="en" sz="1800">
                <a:solidFill>
                  <a:srgbClr val="B45F06"/>
                </a:solidFill>
              </a:rPr>
              <a:t>ा</a:t>
            </a:r>
            <a:r>
              <a:rPr b="1" lang="en" sz="1800">
                <a:solidFill>
                  <a:srgbClr val="B45F06"/>
                </a:solidFill>
              </a:rPr>
              <a:t> </a:t>
            </a:r>
            <a:r>
              <a:rPr b="1" lang="en" sz="1800">
                <a:solidFill>
                  <a:srgbClr val="B45F06"/>
                </a:solidFill>
              </a:rPr>
              <a:t>दूरावानी</a:t>
            </a:r>
            <a:r>
              <a:rPr b="1" lang="en" sz="1800">
                <a:solidFill>
                  <a:srgbClr val="B45F06"/>
                </a:solidFill>
              </a:rPr>
              <a:t> |</a:t>
            </a:r>
            <a:endParaRPr b="1" sz="1800">
              <a:solidFill>
                <a:srgbClr val="B45F06"/>
              </a:solidFill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100" y="2565874"/>
            <a:ext cx="1011310" cy="139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025" y="815874"/>
            <a:ext cx="1011310" cy="139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716000" y="4525800"/>
            <a:ext cx="96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एष</a:t>
            </a:r>
            <a:r>
              <a:rPr b="1" lang="en" sz="1500">
                <a:solidFill>
                  <a:srgbClr val="CC0000"/>
                </a:solidFill>
              </a:rPr>
              <a:t>ा</a:t>
            </a:r>
            <a:r>
              <a:rPr b="1" lang="en" sz="1500">
                <a:solidFill>
                  <a:srgbClr val="CC0000"/>
                </a:solidFill>
              </a:rPr>
              <a:t> क</a:t>
            </a:r>
            <a:r>
              <a:rPr b="1" lang="en" sz="1500">
                <a:solidFill>
                  <a:srgbClr val="CC0000"/>
                </a:solidFill>
              </a:rPr>
              <a:t>ा</a:t>
            </a:r>
            <a:r>
              <a:rPr b="1" lang="en" sz="1500">
                <a:solidFill>
                  <a:srgbClr val="CC0000"/>
                </a:solidFill>
              </a:rPr>
              <a:t>?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2826075" y="4525800"/>
            <a:ext cx="128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एतत् किम्?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329075" y="772175"/>
            <a:ext cx="15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क</a:t>
            </a:r>
            <a:r>
              <a:rPr b="1" lang="en" sz="1500">
                <a:solidFill>
                  <a:srgbClr val="CC0000"/>
                </a:solidFill>
              </a:rPr>
              <a:t>ा</a:t>
            </a:r>
            <a:r>
              <a:rPr b="1" lang="en" sz="1500">
                <a:solidFill>
                  <a:srgbClr val="CC0000"/>
                </a:solidFill>
              </a:rPr>
              <a:t> कुत्र अस्ति ?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747975" y="772175"/>
            <a:ext cx="166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किम् कुत्र अस्ति ?</a:t>
            </a:r>
            <a:endParaRPr b="1" sz="1500">
              <a:solidFill>
                <a:srgbClr val="CC0000"/>
              </a:solidFill>
            </a:endParaRPr>
          </a:p>
        </p:txBody>
      </p:sp>
      <p:cxnSp>
        <p:nvCxnSpPr>
          <p:cNvPr id="186" name="Google Shape;186;p24"/>
          <p:cNvCxnSpPr>
            <a:stCxn id="183" idx="0"/>
            <a:endCxn id="178" idx="2"/>
          </p:cNvCxnSpPr>
          <p:nvPr/>
        </p:nvCxnSpPr>
        <p:spPr>
          <a:xfrm rot="10800000">
            <a:off x="2183775" y="4317900"/>
            <a:ext cx="1283700" cy="2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4"/>
          <p:cNvCxnSpPr>
            <a:stCxn id="182" idx="0"/>
            <a:endCxn id="178" idx="2"/>
          </p:cNvCxnSpPr>
          <p:nvPr/>
        </p:nvCxnSpPr>
        <p:spPr>
          <a:xfrm flipH="1" rot="10800000">
            <a:off x="1197050" y="4317900"/>
            <a:ext cx="986700" cy="2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4"/>
          <p:cNvCxnSpPr>
            <a:endCxn id="175" idx="0"/>
          </p:cNvCxnSpPr>
          <p:nvPr/>
        </p:nvCxnSpPr>
        <p:spPr>
          <a:xfrm>
            <a:off x="1082700" y="1178950"/>
            <a:ext cx="1291800" cy="3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4"/>
          <p:cNvCxnSpPr>
            <a:endCxn id="175" idx="0"/>
          </p:cNvCxnSpPr>
          <p:nvPr/>
        </p:nvCxnSpPr>
        <p:spPr>
          <a:xfrm flipH="1">
            <a:off x="2374500" y="1190650"/>
            <a:ext cx="1233000" cy="3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5"/>
          <p:cNvGraphicFramePr/>
          <p:nvPr/>
        </p:nvGraphicFramePr>
        <p:xfrm>
          <a:off x="0" y="70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{3DB110AC-8243-46E4-9D0C-F4EAAEFF8629}</a:tableStyleId>
              </a:tblPr>
              <a:tblGrid>
                <a:gridCol w="4572000"/>
                <a:gridCol w="4572000"/>
              </a:tblGrid>
              <a:tr h="444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5" name="Google Shape;195;p25"/>
          <p:cNvSpPr txBox="1"/>
          <p:nvPr/>
        </p:nvSpPr>
        <p:spPr>
          <a:xfrm>
            <a:off x="3374250" y="0"/>
            <a:ext cx="278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कङ्कतम्</a:t>
            </a:r>
            <a:r>
              <a:rPr b="1" lang="en" sz="2500">
                <a:solidFill>
                  <a:srgbClr val="073763"/>
                </a:solidFill>
              </a:rPr>
              <a:t> </a:t>
            </a:r>
            <a:r>
              <a:rPr b="1" lang="en" sz="2500">
                <a:solidFill>
                  <a:srgbClr val="CC0000"/>
                </a:solidFill>
              </a:rPr>
              <a:t>कुत्र</a:t>
            </a:r>
            <a:r>
              <a:rPr b="1" lang="en" sz="2500">
                <a:solidFill>
                  <a:srgbClr val="073763"/>
                </a:solidFill>
              </a:rPr>
              <a:t> </a:t>
            </a:r>
            <a:r>
              <a:rPr b="1" lang="en" sz="2500">
                <a:solidFill>
                  <a:srgbClr val="B45F06"/>
                </a:solidFill>
              </a:rPr>
              <a:t>अस्ति</a:t>
            </a:r>
            <a:r>
              <a:rPr b="1" lang="en" sz="2500">
                <a:solidFill>
                  <a:srgbClr val="CC0000"/>
                </a:solidFill>
              </a:rPr>
              <a:t>?</a:t>
            </a:r>
            <a:endParaRPr b="1" sz="2500">
              <a:solidFill>
                <a:srgbClr val="CC0000"/>
              </a:solidFill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79750" y="3545202"/>
            <a:ext cx="1329725" cy="159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29075" y="2565873"/>
            <a:ext cx="1349025" cy="13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884550" y="1390450"/>
            <a:ext cx="2793300" cy="751500"/>
          </a:xfrm>
          <a:prstGeom prst="wedgeEllipseCallout">
            <a:avLst>
              <a:gd fmla="val -38702" name="adj1"/>
              <a:gd fmla="val 13438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1154825" y="1512250"/>
            <a:ext cx="239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45F06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कङ्कतम्</a:t>
            </a:r>
            <a:r>
              <a:rPr b="1" lang="en" sz="1800">
                <a:solidFill>
                  <a:srgbClr val="B45F06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100">
                <a:solidFill>
                  <a:srgbClr val="073763"/>
                </a:solidFill>
              </a:rPr>
              <a:t>अत्र</a:t>
            </a:r>
            <a:r>
              <a:rPr b="1" lang="en" sz="2100">
                <a:solidFill>
                  <a:srgbClr val="B45F06"/>
                </a:solidFill>
              </a:rPr>
              <a:t> अस्ति |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5967900" y="2712050"/>
            <a:ext cx="2912400" cy="751500"/>
          </a:xfrm>
          <a:prstGeom prst="wedgeEllipseCallout">
            <a:avLst>
              <a:gd fmla="val 27416" name="adj1"/>
              <a:gd fmla="val 944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6155625" y="2833850"/>
            <a:ext cx="245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45F06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कङ्कतम् </a:t>
            </a:r>
            <a:r>
              <a:rPr b="1" lang="en" sz="2100">
                <a:solidFill>
                  <a:srgbClr val="073763"/>
                </a:solidFill>
              </a:rPr>
              <a:t>तत्र</a:t>
            </a:r>
            <a:r>
              <a:rPr b="1" lang="en" sz="2100">
                <a:solidFill>
                  <a:srgbClr val="B45F06"/>
                </a:solidFill>
              </a:rPr>
              <a:t> अस्ति |</a:t>
            </a:r>
            <a:endParaRPr b="1" sz="2100">
              <a:solidFill>
                <a:srgbClr val="B45F06"/>
              </a:solidFill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1618638" y="3914900"/>
            <a:ext cx="169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45F06"/>
                </a:solidFill>
              </a:rPr>
              <a:t>ए</a:t>
            </a:r>
            <a:r>
              <a:rPr b="1" lang="en" sz="1800">
                <a:solidFill>
                  <a:srgbClr val="B45F06"/>
                </a:solidFill>
              </a:rPr>
              <a:t>तत् </a:t>
            </a:r>
            <a:r>
              <a:rPr b="1" lang="en" sz="1800">
                <a:solidFill>
                  <a:srgbClr val="B45F0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कङ्कतम्</a:t>
            </a:r>
            <a:r>
              <a:rPr b="1" lang="en" sz="1800">
                <a:solidFill>
                  <a:srgbClr val="B45F06"/>
                </a:solidFill>
              </a:rPr>
              <a:t> |</a:t>
            </a:r>
            <a:endParaRPr b="1" sz="1800">
              <a:solidFill>
                <a:srgbClr val="B45F06"/>
              </a:solidFill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4652025" y="2141950"/>
            <a:ext cx="15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45F06"/>
                </a:solidFill>
              </a:rPr>
              <a:t>तत्</a:t>
            </a:r>
            <a:r>
              <a:rPr b="1" lang="en" sz="1800">
                <a:solidFill>
                  <a:srgbClr val="B45F06"/>
                </a:solidFill>
              </a:rPr>
              <a:t> </a:t>
            </a:r>
            <a:r>
              <a:rPr b="1" lang="en" sz="1800">
                <a:solidFill>
                  <a:srgbClr val="B45F0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कङ्कतम्</a:t>
            </a:r>
            <a:r>
              <a:rPr b="1" lang="en" sz="2400">
                <a:solidFill>
                  <a:srgbClr val="B45F06"/>
                </a:solidFill>
              </a:rPr>
              <a:t> </a:t>
            </a:r>
            <a:r>
              <a:rPr b="1" lang="en" sz="1800">
                <a:solidFill>
                  <a:srgbClr val="B45F06"/>
                </a:solidFill>
              </a:rPr>
              <a:t>|</a:t>
            </a:r>
            <a:endParaRPr b="1" sz="1800">
              <a:solidFill>
                <a:srgbClr val="B45F06"/>
              </a:solidFill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100" y="2565875"/>
            <a:ext cx="1573075" cy="134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025" y="792925"/>
            <a:ext cx="1573075" cy="134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7326800" y="2020150"/>
            <a:ext cx="166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किम् कुत्र अस्ति ?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6869575" y="1096750"/>
            <a:ext cx="105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तत् </a:t>
            </a:r>
            <a:r>
              <a:rPr b="1" lang="en" sz="1500">
                <a:solidFill>
                  <a:srgbClr val="CC0000"/>
                </a:solidFill>
              </a:rPr>
              <a:t>किम्?</a:t>
            </a:r>
            <a:endParaRPr b="1" sz="1500">
              <a:solidFill>
                <a:srgbClr val="CC0000"/>
              </a:solidFill>
            </a:endParaRPr>
          </a:p>
        </p:txBody>
      </p:sp>
      <p:cxnSp>
        <p:nvCxnSpPr>
          <p:cNvPr id="208" name="Google Shape;208;p25"/>
          <p:cNvCxnSpPr>
            <a:endCxn id="205" idx="3"/>
          </p:cNvCxnSpPr>
          <p:nvPr/>
        </p:nvCxnSpPr>
        <p:spPr>
          <a:xfrm flipH="1">
            <a:off x="6225100" y="1273038"/>
            <a:ext cx="6351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5"/>
          <p:cNvCxnSpPr>
            <a:endCxn id="201" idx="0"/>
          </p:cNvCxnSpPr>
          <p:nvPr/>
        </p:nvCxnSpPr>
        <p:spPr>
          <a:xfrm flipH="1">
            <a:off x="7382775" y="2412050"/>
            <a:ext cx="8046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/>
        </p:nvSpPr>
        <p:spPr>
          <a:xfrm>
            <a:off x="3572275" y="145600"/>
            <a:ext cx="1774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B45F06"/>
                </a:solidFill>
              </a:rPr>
              <a:t>अन्यत्र</a:t>
            </a:r>
            <a:endParaRPr b="1" sz="4500">
              <a:solidFill>
                <a:srgbClr val="B45F06"/>
              </a:solidFill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025" y="1390400"/>
            <a:ext cx="1460851" cy="14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/>
          <p:nvPr/>
        </p:nvSpPr>
        <p:spPr>
          <a:xfrm>
            <a:off x="5826950" y="462675"/>
            <a:ext cx="2865600" cy="751500"/>
          </a:xfrm>
          <a:prstGeom prst="wedgeEllipseCallout">
            <a:avLst>
              <a:gd fmla="val 23764" name="adj1"/>
              <a:gd fmla="val 10001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6185300" y="553725"/>
            <a:ext cx="214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</a:rPr>
              <a:t>... </a:t>
            </a:r>
            <a:r>
              <a:rPr b="1" lang="en" sz="2500">
                <a:solidFill>
                  <a:srgbClr val="990000"/>
                </a:solidFill>
              </a:rPr>
              <a:t>कुत्र</a:t>
            </a:r>
            <a:r>
              <a:rPr b="1" lang="en" sz="2500">
                <a:solidFill>
                  <a:srgbClr val="B45F06"/>
                </a:solidFill>
              </a:rPr>
              <a:t> अस्ति</a:t>
            </a:r>
            <a:r>
              <a:rPr b="1" lang="en" sz="2500">
                <a:solidFill>
                  <a:srgbClr val="990000"/>
                </a:solidFill>
              </a:rPr>
              <a:t>?</a:t>
            </a:r>
            <a:endParaRPr b="1" sz="2500">
              <a:solidFill>
                <a:srgbClr val="990000"/>
              </a:solidFill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025" y="145600"/>
            <a:ext cx="1679024" cy="174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25" y="2647846"/>
            <a:ext cx="2395325" cy="159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2550" y="2647850"/>
            <a:ext cx="2338118" cy="15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131850" y="1971450"/>
            <a:ext cx="401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मोदी-महोदय: </a:t>
            </a:r>
            <a:r>
              <a:rPr b="1" lang="en" sz="2700">
                <a:solidFill>
                  <a:srgbClr val="990000"/>
                </a:solidFill>
              </a:rPr>
              <a:t>कुत्र</a:t>
            </a:r>
            <a:r>
              <a:rPr b="1" lang="en" sz="2700">
                <a:solidFill>
                  <a:srgbClr val="073763"/>
                </a:solidFill>
              </a:rPr>
              <a:t> अस्ति?</a:t>
            </a:r>
            <a:endParaRPr b="1" sz="2700">
              <a:solidFill>
                <a:srgbClr val="073763"/>
              </a:solidFill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131850" y="4390275"/>
            <a:ext cx="401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जापान् देश:</a:t>
            </a:r>
            <a:r>
              <a:rPr b="1" lang="en" sz="2700">
                <a:solidFill>
                  <a:srgbClr val="073763"/>
                </a:solidFill>
              </a:rPr>
              <a:t> </a:t>
            </a:r>
            <a:r>
              <a:rPr b="1" lang="en" sz="2700">
                <a:solidFill>
                  <a:srgbClr val="990000"/>
                </a:solidFill>
              </a:rPr>
              <a:t>कुत्र</a:t>
            </a:r>
            <a:r>
              <a:rPr b="1" lang="en" sz="2700">
                <a:solidFill>
                  <a:srgbClr val="073763"/>
                </a:solidFill>
              </a:rPr>
              <a:t> अस्ति?</a:t>
            </a:r>
            <a:endParaRPr b="1" sz="2700">
              <a:solidFill>
                <a:srgbClr val="073763"/>
              </a:solidFill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4572000" y="4390275"/>
            <a:ext cx="313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वाटिका</a:t>
            </a:r>
            <a:r>
              <a:rPr b="1" lang="en" sz="2700">
                <a:solidFill>
                  <a:srgbClr val="073763"/>
                </a:solidFill>
              </a:rPr>
              <a:t> </a:t>
            </a:r>
            <a:r>
              <a:rPr b="1" lang="en" sz="2700">
                <a:solidFill>
                  <a:srgbClr val="990000"/>
                </a:solidFill>
              </a:rPr>
              <a:t>कुत्र</a:t>
            </a:r>
            <a:r>
              <a:rPr b="1" lang="en" sz="2700">
                <a:solidFill>
                  <a:srgbClr val="073763"/>
                </a:solidFill>
              </a:rPr>
              <a:t> अस्ति?</a:t>
            </a:r>
            <a:endParaRPr b="1" sz="27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850" y="2503700"/>
            <a:ext cx="1891174" cy="18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/>
          <p:nvPr/>
        </p:nvSpPr>
        <p:spPr>
          <a:xfrm>
            <a:off x="1540875" y="948150"/>
            <a:ext cx="7656600" cy="1623600"/>
          </a:xfrm>
          <a:prstGeom prst="wedgeEllipseCallout">
            <a:avLst>
              <a:gd fmla="val -42178" name="adj1"/>
              <a:gd fmla="val 8742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/>
        </p:nvSpPr>
        <p:spPr>
          <a:xfrm>
            <a:off x="1869550" y="1241850"/>
            <a:ext cx="6635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B45F06"/>
                </a:solidFill>
              </a:rPr>
              <a:t>मम कार्यालयः </a:t>
            </a:r>
            <a:r>
              <a:rPr b="1" lang="en" sz="3300">
                <a:solidFill>
                  <a:srgbClr val="073763"/>
                </a:solidFill>
              </a:rPr>
              <a:t>अत्र</a:t>
            </a:r>
            <a:r>
              <a:rPr b="1" lang="en" sz="3300">
                <a:solidFill>
                  <a:srgbClr val="B45F06"/>
                </a:solidFill>
              </a:rPr>
              <a:t> नास्ति, </a:t>
            </a:r>
            <a:r>
              <a:rPr b="1" lang="en" sz="3300">
                <a:solidFill>
                  <a:srgbClr val="073763"/>
                </a:solidFill>
              </a:rPr>
              <a:t>तत्र</a:t>
            </a:r>
            <a:r>
              <a:rPr b="1" lang="en" sz="3300">
                <a:solidFill>
                  <a:srgbClr val="B45F06"/>
                </a:solidFill>
              </a:rPr>
              <a:t> अपि नास्ति, </a:t>
            </a:r>
            <a:r>
              <a:rPr b="1" lang="en" sz="3300">
                <a:solidFill>
                  <a:srgbClr val="073763"/>
                </a:solidFill>
              </a:rPr>
              <a:t>अन्यत्र </a:t>
            </a:r>
            <a:r>
              <a:rPr b="1" lang="en" sz="3300">
                <a:solidFill>
                  <a:srgbClr val="B45F06"/>
                </a:solidFill>
              </a:rPr>
              <a:t>अस्ति</a:t>
            </a:r>
            <a:endParaRPr b="1" sz="33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/>
        </p:nvSpPr>
        <p:spPr>
          <a:xfrm>
            <a:off x="3595775" y="98625"/>
            <a:ext cx="1491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rgbClr val="B45F06"/>
                </a:solidFill>
              </a:rPr>
              <a:t>सर्वत्र </a:t>
            </a:r>
            <a:endParaRPr b="1" sz="4700">
              <a:solidFill>
                <a:srgbClr val="B45F06"/>
              </a:solidFill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00" y="2571750"/>
            <a:ext cx="1343424" cy="13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/>
          <p:nvPr/>
        </p:nvSpPr>
        <p:spPr>
          <a:xfrm>
            <a:off x="930075" y="1730950"/>
            <a:ext cx="2771400" cy="751500"/>
          </a:xfrm>
          <a:prstGeom prst="wedgeEllipseCallout">
            <a:avLst>
              <a:gd fmla="val -32628" name="adj1"/>
              <a:gd fmla="val 10001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1141425" y="1822000"/>
            <a:ext cx="234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</a:rPr>
              <a:t>... </a:t>
            </a:r>
            <a:r>
              <a:rPr b="1" lang="en" sz="2500">
                <a:solidFill>
                  <a:srgbClr val="990000"/>
                </a:solidFill>
              </a:rPr>
              <a:t>कुत्र</a:t>
            </a:r>
            <a:r>
              <a:rPr b="1" lang="en" sz="2500">
                <a:solidFill>
                  <a:srgbClr val="B45F06"/>
                </a:solidFill>
              </a:rPr>
              <a:t> अस्ति</a:t>
            </a:r>
            <a:r>
              <a:rPr b="1" lang="en" sz="2500">
                <a:solidFill>
                  <a:srgbClr val="990000"/>
                </a:solidFill>
              </a:rPr>
              <a:t>?</a:t>
            </a:r>
            <a:r>
              <a:rPr b="1" lang="en" sz="2500">
                <a:solidFill>
                  <a:srgbClr val="B45F06"/>
                </a:solidFill>
              </a:rPr>
              <a:t> </a:t>
            </a:r>
            <a:endParaRPr b="1" sz="2500">
              <a:solidFill>
                <a:srgbClr val="B45F06"/>
              </a:solidFill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475" y="2593075"/>
            <a:ext cx="2771400" cy="184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925" y="152400"/>
            <a:ext cx="2771400" cy="184038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5917925" y="1992775"/>
            <a:ext cx="304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प्रकाश</a:t>
            </a:r>
            <a:r>
              <a:rPr b="1" lang="en" sz="2700">
                <a:solidFill>
                  <a:srgbClr val="073763"/>
                </a:solidFill>
              </a:rPr>
              <a:t>: </a:t>
            </a:r>
            <a:r>
              <a:rPr b="1" lang="en" sz="2700">
                <a:solidFill>
                  <a:srgbClr val="990000"/>
                </a:solidFill>
              </a:rPr>
              <a:t>कुत्र</a:t>
            </a:r>
            <a:r>
              <a:rPr b="1" lang="en" sz="2700">
                <a:solidFill>
                  <a:srgbClr val="073763"/>
                </a:solidFill>
              </a:rPr>
              <a:t> अस्ति?</a:t>
            </a:r>
            <a:endParaRPr b="1" sz="2700">
              <a:solidFill>
                <a:srgbClr val="073763"/>
              </a:solidFill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3443175" y="4442125"/>
            <a:ext cx="328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73763"/>
                </a:solidFill>
              </a:rPr>
              <a:t>आकाश</a:t>
            </a:r>
            <a:r>
              <a:rPr b="1" lang="en" sz="2700">
                <a:solidFill>
                  <a:srgbClr val="073763"/>
                </a:solidFill>
              </a:rPr>
              <a:t>: </a:t>
            </a:r>
            <a:r>
              <a:rPr b="1" lang="en" sz="2700">
                <a:solidFill>
                  <a:srgbClr val="990000"/>
                </a:solidFill>
              </a:rPr>
              <a:t>कुत्र</a:t>
            </a:r>
            <a:r>
              <a:rPr b="1" lang="en" sz="2700">
                <a:solidFill>
                  <a:srgbClr val="073763"/>
                </a:solidFill>
              </a:rPr>
              <a:t> अस्ति?</a:t>
            </a:r>
            <a:endParaRPr b="1" sz="27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713" y="1176538"/>
            <a:ext cx="3274574" cy="32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3744150" y="110400"/>
            <a:ext cx="2035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45F06"/>
                </a:solidFill>
              </a:rPr>
              <a:t>एकम</a:t>
            </a:r>
            <a:r>
              <a:rPr b="1" lang="en" sz="3700">
                <a:solidFill>
                  <a:srgbClr val="B45F06"/>
                </a:solidFill>
              </a:rPr>
              <a:t>् - </a:t>
            </a:r>
            <a:r>
              <a:rPr b="1" lang="en" sz="3700">
                <a:solidFill>
                  <a:srgbClr val="B45F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१</a:t>
            </a:r>
            <a:r>
              <a:rPr b="1" lang="en" sz="3700">
                <a:solidFill>
                  <a:srgbClr val="B45F06"/>
                </a:solidFill>
              </a:rPr>
              <a:t> </a:t>
            </a:r>
            <a:r>
              <a:rPr b="1" lang="en" sz="3700">
                <a:solidFill>
                  <a:srgbClr val="B45F06"/>
                </a:solidFill>
              </a:rPr>
              <a:t> </a:t>
            </a:r>
            <a:endParaRPr b="1" sz="37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438" y="1207750"/>
            <a:ext cx="3163125" cy="3103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/>
        </p:nvSpPr>
        <p:spPr>
          <a:xfrm>
            <a:off x="3744150" y="110400"/>
            <a:ext cx="1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45F06"/>
                </a:solidFill>
              </a:rPr>
              <a:t>द्वे - </a:t>
            </a:r>
            <a:r>
              <a:rPr b="1" lang="en" sz="3700">
                <a:solidFill>
                  <a:srgbClr val="B45F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२</a:t>
            </a:r>
            <a:r>
              <a:rPr b="1" lang="en" sz="3700">
                <a:solidFill>
                  <a:srgbClr val="B45F06"/>
                </a:solidFill>
              </a:rPr>
              <a:t> </a:t>
            </a:r>
            <a:r>
              <a:rPr b="1" lang="en" sz="3700">
                <a:solidFill>
                  <a:srgbClr val="B45F06"/>
                </a:solidFill>
              </a:rPr>
              <a:t> </a:t>
            </a:r>
            <a:endParaRPr b="1" sz="37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750" y="1255925"/>
            <a:ext cx="3208499" cy="314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3744150" y="110400"/>
            <a:ext cx="1906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45F06"/>
                </a:solidFill>
              </a:rPr>
              <a:t>त्रीणि - </a:t>
            </a:r>
            <a:r>
              <a:rPr b="1" lang="en" sz="3700">
                <a:solidFill>
                  <a:srgbClr val="B45F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३</a:t>
            </a:r>
            <a:r>
              <a:rPr b="1" lang="en" sz="3700">
                <a:solidFill>
                  <a:srgbClr val="B45F06"/>
                </a:solidFill>
              </a:rPr>
              <a:t> </a:t>
            </a:r>
            <a:endParaRPr b="1" sz="37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4014" cy="50894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पठामि संस्कृतं नित्यं वदामि संस्कृतं सदा 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ध्यायामि संस्कृतं सम्यक् वन्दे संस्कृतमातरम् || 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प्रसाराय नैजं सर्वं ददाम्यहम् 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सदा भक्तो वन्दे संस्कृतमातरम् ||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कृते जीवन् संस्कृतस्य कृते यजन् 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आत्मानमाहुतं मन्ये वन्दे संस्कृतमातरम् ||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हिन्दु-धर्मं समाजं च पवित्रां संस्कृतिं तथा 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संरक्ष्य ननु कुर्याम विश्वं शान्तिसमन्वितम् ||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850" y="1437175"/>
            <a:ext cx="3126275" cy="30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/>
        </p:nvSpPr>
        <p:spPr>
          <a:xfrm>
            <a:off x="3436650" y="98650"/>
            <a:ext cx="227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45F06"/>
                </a:solidFill>
              </a:rPr>
              <a:t>चत्वारि - </a:t>
            </a:r>
            <a:r>
              <a:rPr b="1" lang="en" sz="3700">
                <a:solidFill>
                  <a:srgbClr val="B45F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४</a:t>
            </a:r>
            <a:r>
              <a:rPr b="1" lang="en" sz="3700">
                <a:solidFill>
                  <a:srgbClr val="B45F06"/>
                </a:solidFill>
              </a:rPr>
              <a:t> </a:t>
            </a:r>
            <a:endParaRPr b="1" sz="37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950" y="1442300"/>
            <a:ext cx="3044075" cy="2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/>
        </p:nvSpPr>
        <p:spPr>
          <a:xfrm>
            <a:off x="3744150" y="110400"/>
            <a:ext cx="1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45F06"/>
                </a:solidFill>
              </a:rPr>
              <a:t>पञ्च - </a:t>
            </a:r>
            <a:r>
              <a:rPr b="1" lang="en" sz="3700">
                <a:solidFill>
                  <a:srgbClr val="B45F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५</a:t>
            </a:r>
            <a:endParaRPr b="1" sz="50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775" y="1111950"/>
            <a:ext cx="3334426" cy="32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3744150" y="110400"/>
            <a:ext cx="1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45F06"/>
                </a:solidFill>
              </a:rPr>
              <a:t>षट् - </a:t>
            </a:r>
            <a:r>
              <a:rPr b="1" lang="en" sz="3700">
                <a:solidFill>
                  <a:srgbClr val="B45F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६</a:t>
            </a:r>
            <a:endParaRPr b="1" sz="50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999" y="1407600"/>
            <a:ext cx="3074800" cy="301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600" y="1358600"/>
            <a:ext cx="3174672" cy="31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3744150" y="110400"/>
            <a:ext cx="1918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45F06"/>
                </a:solidFill>
              </a:rPr>
              <a:t>सप्त - </a:t>
            </a:r>
            <a:r>
              <a:rPr b="1" lang="en" sz="3700">
                <a:solidFill>
                  <a:srgbClr val="B45F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७</a:t>
            </a:r>
            <a:endParaRPr b="1" sz="50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884" y="1296263"/>
            <a:ext cx="3126291" cy="30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750" y="1296275"/>
            <a:ext cx="3208499" cy="314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 txBox="1"/>
          <p:nvPr/>
        </p:nvSpPr>
        <p:spPr>
          <a:xfrm>
            <a:off x="3744150" y="110400"/>
            <a:ext cx="1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45F06"/>
                </a:solidFill>
              </a:rPr>
              <a:t>अष्ट - </a:t>
            </a:r>
            <a:r>
              <a:rPr b="1" lang="en" sz="3700">
                <a:solidFill>
                  <a:srgbClr val="B45F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८</a:t>
            </a:r>
            <a:endParaRPr b="1" sz="50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884" y="1308013"/>
            <a:ext cx="3126291" cy="30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163" y="1308025"/>
            <a:ext cx="3126275" cy="30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/>
        </p:nvSpPr>
        <p:spPr>
          <a:xfrm>
            <a:off x="3744150" y="110400"/>
            <a:ext cx="1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45F06"/>
                </a:solidFill>
              </a:rPr>
              <a:t>नव - </a:t>
            </a:r>
            <a:r>
              <a:rPr b="1" lang="en" sz="3700">
                <a:solidFill>
                  <a:srgbClr val="B45F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९</a:t>
            </a:r>
            <a:endParaRPr b="1" sz="50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34" y="1237538"/>
            <a:ext cx="3126291" cy="30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9" y="1237538"/>
            <a:ext cx="3126291" cy="30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/>
        </p:nvSpPr>
        <p:spPr>
          <a:xfrm>
            <a:off x="3744150" y="110400"/>
            <a:ext cx="1930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45F06"/>
                </a:solidFill>
              </a:rPr>
              <a:t>दश - </a:t>
            </a:r>
            <a:r>
              <a:rPr b="1" lang="en" sz="3700">
                <a:solidFill>
                  <a:srgbClr val="B45F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१०</a:t>
            </a:r>
            <a:endParaRPr b="1" sz="50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/>
        </p:nvSpPr>
        <p:spPr>
          <a:xfrm>
            <a:off x="237175" y="955900"/>
            <a:ext cx="65361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660000"/>
                </a:solidFill>
              </a:rPr>
              <a:t>अम्बा</a:t>
            </a:r>
            <a:r>
              <a:rPr lang="en" sz="3300">
                <a:solidFill>
                  <a:srgbClr val="B45F06"/>
                </a:solidFill>
              </a:rPr>
              <a:t> - अन्नम्, </a:t>
            </a:r>
            <a:r>
              <a:rPr lang="en" sz="3300">
                <a:solidFill>
                  <a:srgbClr val="073763"/>
                </a:solidFill>
              </a:rPr>
              <a:t>आवश्यकं</a:t>
            </a:r>
            <a:r>
              <a:rPr lang="en" sz="3300">
                <a:solidFill>
                  <a:srgbClr val="B45F06"/>
                </a:solidFill>
              </a:rPr>
              <a:t> वा?</a:t>
            </a:r>
            <a:endParaRPr sz="33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7F6000"/>
                </a:solidFill>
              </a:rPr>
              <a:t>पुत्री</a:t>
            </a:r>
            <a:r>
              <a:rPr lang="en" sz="3300">
                <a:solidFill>
                  <a:srgbClr val="B45F06"/>
                </a:solidFill>
              </a:rPr>
              <a:t> - आम्, </a:t>
            </a:r>
            <a:r>
              <a:rPr lang="en" sz="3300">
                <a:solidFill>
                  <a:srgbClr val="073763"/>
                </a:solidFill>
              </a:rPr>
              <a:t>आवश्यकम्</a:t>
            </a:r>
            <a:r>
              <a:rPr lang="en" sz="3300">
                <a:solidFill>
                  <a:srgbClr val="B45F06"/>
                </a:solidFill>
              </a:rPr>
              <a:t> |</a:t>
            </a:r>
            <a:endParaRPr sz="33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660000"/>
                </a:solidFill>
              </a:rPr>
              <a:t>अम्बा</a:t>
            </a:r>
            <a:r>
              <a:rPr lang="en" sz="3300">
                <a:solidFill>
                  <a:srgbClr val="B45F06"/>
                </a:solidFill>
              </a:rPr>
              <a:t> - </a:t>
            </a:r>
            <a:r>
              <a:rPr lang="en" sz="3300">
                <a:solidFill>
                  <a:srgbClr val="B45F06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इतोऽपि</a:t>
            </a:r>
            <a:r>
              <a:rPr lang="en" sz="3300">
                <a:solidFill>
                  <a:srgbClr val="B45F06"/>
                </a:solidFill>
              </a:rPr>
              <a:t> अधिकम् अन्नम् </a:t>
            </a:r>
            <a:r>
              <a:rPr lang="en" sz="3300">
                <a:solidFill>
                  <a:srgbClr val="073763"/>
                </a:solidFill>
              </a:rPr>
              <a:t>आवश्यकम्</a:t>
            </a:r>
            <a:r>
              <a:rPr lang="en" sz="3300">
                <a:solidFill>
                  <a:srgbClr val="B45F06"/>
                </a:solidFill>
              </a:rPr>
              <a:t> वा?</a:t>
            </a:r>
            <a:endParaRPr sz="33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7F6000"/>
                </a:solidFill>
              </a:rPr>
              <a:t>पुत्री</a:t>
            </a:r>
            <a:r>
              <a:rPr lang="en" sz="3300">
                <a:solidFill>
                  <a:srgbClr val="B45F06"/>
                </a:solidFill>
              </a:rPr>
              <a:t> - </a:t>
            </a:r>
            <a:r>
              <a:rPr lang="en" sz="3300">
                <a:solidFill>
                  <a:srgbClr val="073763"/>
                </a:solidFill>
              </a:rPr>
              <a:t>पर्याप्तम्</a:t>
            </a:r>
            <a:r>
              <a:rPr lang="en" sz="3300">
                <a:solidFill>
                  <a:srgbClr val="B45F06"/>
                </a:solidFill>
              </a:rPr>
              <a:t> |</a:t>
            </a:r>
            <a:endParaRPr sz="33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660000"/>
                </a:solidFill>
              </a:rPr>
              <a:t>अम्बा</a:t>
            </a:r>
            <a:r>
              <a:rPr lang="en" sz="3300">
                <a:solidFill>
                  <a:srgbClr val="B45F06"/>
                </a:solidFill>
              </a:rPr>
              <a:t> - जलम् </a:t>
            </a:r>
            <a:r>
              <a:rPr lang="en" sz="3300">
                <a:solidFill>
                  <a:srgbClr val="073763"/>
                </a:solidFill>
              </a:rPr>
              <a:t>आवश्यकम्</a:t>
            </a:r>
            <a:r>
              <a:rPr lang="en" sz="3300">
                <a:solidFill>
                  <a:srgbClr val="B45F06"/>
                </a:solidFill>
              </a:rPr>
              <a:t> वा?</a:t>
            </a:r>
            <a:endParaRPr sz="33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7F6000"/>
                </a:solidFill>
              </a:rPr>
              <a:t>पुत्री</a:t>
            </a:r>
            <a:r>
              <a:rPr lang="en" sz="3300">
                <a:solidFill>
                  <a:srgbClr val="B45F06"/>
                </a:solidFill>
              </a:rPr>
              <a:t> - </a:t>
            </a:r>
            <a:r>
              <a:rPr lang="en" sz="3300">
                <a:solidFill>
                  <a:srgbClr val="073763"/>
                </a:solidFill>
              </a:rPr>
              <a:t>मास्तु</a:t>
            </a:r>
            <a:r>
              <a:rPr lang="en" sz="3300">
                <a:solidFill>
                  <a:srgbClr val="B45F06"/>
                </a:solidFill>
              </a:rPr>
              <a:t>, धन्यवाद: |</a:t>
            </a:r>
            <a:endParaRPr sz="3300">
              <a:solidFill>
                <a:srgbClr val="B45F06"/>
              </a:solidFill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75" y="122125"/>
            <a:ext cx="2261699" cy="435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2045650" y="75150"/>
            <a:ext cx="3264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 u="sng">
                <a:solidFill>
                  <a:srgbClr val="B45F06"/>
                </a:solidFill>
              </a:rPr>
              <a:t>आवश्यकम्/मास्तु </a:t>
            </a:r>
            <a:endParaRPr b="1" sz="2100" u="sng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/>
          <p:nvPr/>
        </p:nvSpPr>
        <p:spPr>
          <a:xfrm>
            <a:off x="155000" y="192600"/>
            <a:ext cx="8772156" cy="4709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आवश्यकम् - కావాలి   मास्तु - వద్దు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पर्याप्तम् - చాలు 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कुत्र - ఎక్కడ 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अत्र - ఇక్కడ         तत्र - అక్కడ 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अन्यत्र - ఇంకొకచోట     सर्वत्र - అంతట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Exercise</a:t>
            </a:r>
            <a:endParaRPr sz="30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Fillup exercise in gitHub</a:t>
            </a:r>
            <a:endParaRPr sz="2100">
              <a:solidFill>
                <a:srgbClr val="CC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Practicals</a:t>
            </a:r>
            <a:endParaRPr sz="30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AutoNum type="arabicPeriod"/>
            </a:pPr>
            <a:r>
              <a:rPr lang="en" sz="2100">
                <a:solidFill>
                  <a:srgbClr val="CC0000"/>
                </a:solidFill>
              </a:rPr>
              <a:t>గత 5 అద్యాయాలను సమీక్షించండి </a:t>
            </a:r>
            <a:endParaRPr sz="2100">
              <a:solidFill>
                <a:srgbClr val="CC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 u="sng">
                <a:solidFill>
                  <a:srgbClr val="CC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సంస్కృత నిఘంటువు</a:t>
            </a:r>
            <a:r>
              <a:rPr lang="en" sz="2100">
                <a:solidFill>
                  <a:srgbClr val="CC0000"/>
                </a:solidFill>
              </a:rPr>
              <a:t> </a:t>
            </a:r>
            <a:endParaRPr sz="21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75" y="830900"/>
            <a:ext cx="6026850" cy="40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2910300" y="169100"/>
            <a:ext cx="3088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73763"/>
                </a:solidFill>
              </a:rPr>
              <a:t>पुष्पाधानी </a:t>
            </a:r>
            <a:r>
              <a:rPr b="1" lang="en" sz="3100">
                <a:solidFill>
                  <a:srgbClr val="38761D"/>
                </a:solidFill>
              </a:rPr>
              <a:t>अस्ति |</a:t>
            </a:r>
            <a:r>
              <a:rPr b="1" lang="en" sz="3100">
                <a:solidFill>
                  <a:srgbClr val="073763"/>
                </a:solidFill>
              </a:rPr>
              <a:t> </a:t>
            </a:r>
            <a:endParaRPr b="1" sz="31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CC0000"/>
                    </a:gs>
                    <a:gs pos="100000">
                      <a:srgbClr val="D96868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335" name="Google Shape;335;p43"/>
          <p:cNvSpPr txBox="1"/>
          <p:nvPr/>
        </p:nvSpPr>
        <p:spPr>
          <a:xfrm>
            <a:off x="70450" y="4730775"/>
            <a:ext cx="676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Dreamina. Content Source: Abhyasapustakam, SamskritaBharati</a:t>
            </a:r>
            <a:endParaRPr sz="1600">
              <a:solidFill>
                <a:srgbClr val="CC0000"/>
              </a:solidFill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అభినయంద్వారా, వ్యక్తీకరణద్వారా,  </a:t>
            </a:r>
            <a:r>
              <a:rPr lang="en" sz="23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ప్రశ్నించడం ద్వారా</a:t>
            </a:r>
            <a:r>
              <a:rPr lang="en" sz="23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 సంస్కృత భాషను నేర్చుకోండి  </a:t>
            </a:r>
            <a:endParaRPr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050" y="830900"/>
            <a:ext cx="6470475" cy="34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750250" y="169100"/>
            <a:ext cx="3605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73763"/>
                </a:solidFill>
              </a:rPr>
              <a:t>पुष्पाधानी अस्ति</a:t>
            </a:r>
            <a:r>
              <a:rPr b="1" lang="en" sz="3100">
                <a:solidFill>
                  <a:srgbClr val="38761D"/>
                </a:solidFill>
              </a:rPr>
              <a:t> </a:t>
            </a:r>
            <a:r>
              <a:rPr b="1" lang="en" sz="3100">
                <a:solidFill>
                  <a:srgbClr val="990000"/>
                </a:solidFill>
              </a:rPr>
              <a:t>वा?</a:t>
            </a:r>
            <a:r>
              <a:rPr b="1" lang="en" sz="3100">
                <a:solidFill>
                  <a:srgbClr val="073763"/>
                </a:solidFill>
              </a:rPr>
              <a:t> </a:t>
            </a:r>
            <a:endParaRPr b="1" sz="3100">
              <a:solidFill>
                <a:srgbClr val="073763"/>
              </a:solidFill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2926150" y="4337650"/>
            <a:ext cx="3605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73763"/>
                </a:solidFill>
              </a:rPr>
              <a:t>पुष्पाधानी </a:t>
            </a:r>
            <a:r>
              <a:rPr b="1" lang="en" sz="3100">
                <a:solidFill>
                  <a:srgbClr val="7F6000"/>
                </a:solidFill>
              </a:rPr>
              <a:t>नास्ति |</a:t>
            </a:r>
            <a:r>
              <a:rPr b="1" lang="en" sz="3100">
                <a:solidFill>
                  <a:srgbClr val="073763"/>
                </a:solidFill>
              </a:rPr>
              <a:t> </a:t>
            </a:r>
            <a:endParaRPr b="1" sz="31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500" y="1600300"/>
            <a:ext cx="2815025" cy="28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900" y="1600288"/>
            <a:ext cx="2486601" cy="27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5278050" y="580125"/>
            <a:ext cx="3026700" cy="751500"/>
          </a:xfrm>
          <a:prstGeom prst="wedgeEllipseCallout">
            <a:avLst>
              <a:gd fmla="val -34969" name="adj1"/>
              <a:gd fmla="val 15001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5278050" y="646000"/>
            <a:ext cx="3026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</a:rPr>
              <a:t>पुष्पाधानी </a:t>
            </a:r>
            <a:r>
              <a:rPr b="1" lang="en" sz="2500">
                <a:solidFill>
                  <a:srgbClr val="073763"/>
                </a:solidFill>
              </a:rPr>
              <a:t>अत्र</a:t>
            </a:r>
            <a:r>
              <a:rPr b="1" lang="en" sz="2500">
                <a:solidFill>
                  <a:srgbClr val="B45F06"/>
                </a:solidFill>
              </a:rPr>
              <a:t> अस्ति </a:t>
            </a:r>
            <a:r>
              <a:rPr b="1" lang="en" sz="2100">
                <a:solidFill>
                  <a:srgbClr val="B45F06"/>
                </a:solidFill>
              </a:rPr>
              <a:t>|  </a:t>
            </a:r>
            <a:endParaRPr b="1" sz="2100">
              <a:solidFill>
                <a:srgbClr val="B45F06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00" y="1120325"/>
            <a:ext cx="1094700" cy="10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483850" y="133975"/>
            <a:ext cx="3992700" cy="751500"/>
          </a:xfrm>
          <a:prstGeom prst="wedgeEllipseCallout">
            <a:avLst>
              <a:gd fmla="val -40295" name="adj1"/>
              <a:gd fmla="val 984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789250" y="194125"/>
            <a:ext cx="3687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B45F06"/>
                </a:solidFill>
              </a:rPr>
              <a:t>पुष्पाधानी </a:t>
            </a:r>
            <a:r>
              <a:rPr b="1" lang="en" sz="2900">
                <a:solidFill>
                  <a:srgbClr val="CC0000"/>
                </a:solidFill>
              </a:rPr>
              <a:t>कुत्र</a:t>
            </a:r>
            <a:r>
              <a:rPr b="1" lang="en" sz="2900">
                <a:solidFill>
                  <a:srgbClr val="B45F06"/>
                </a:solidFill>
              </a:rPr>
              <a:t> अस्ति</a:t>
            </a:r>
            <a:r>
              <a:rPr b="1" lang="en" sz="2900">
                <a:solidFill>
                  <a:srgbClr val="990000"/>
                </a:solidFill>
              </a:rPr>
              <a:t>?</a:t>
            </a:r>
            <a:endParaRPr b="1" sz="29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825" y="2153700"/>
            <a:ext cx="2097326" cy="209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150" y="2153700"/>
            <a:ext cx="1398217" cy="209732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460325" y="1237700"/>
            <a:ext cx="2794800" cy="751500"/>
          </a:xfrm>
          <a:prstGeom prst="wedgeEllipseCallout">
            <a:avLst>
              <a:gd fmla="val 42019" name="adj1"/>
              <a:gd fmla="val 139082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612725" y="1328750"/>
            <a:ext cx="264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</a:rPr>
              <a:t>चषक: </a:t>
            </a:r>
            <a:r>
              <a:rPr b="1" lang="en" sz="2500">
                <a:solidFill>
                  <a:srgbClr val="073763"/>
                </a:solidFill>
              </a:rPr>
              <a:t>अत्र</a:t>
            </a:r>
            <a:r>
              <a:rPr b="1" lang="en" sz="2500">
                <a:solidFill>
                  <a:srgbClr val="B45F06"/>
                </a:solidFill>
              </a:rPr>
              <a:t> अस्ति |</a:t>
            </a:r>
            <a:endParaRPr b="1" sz="2500">
              <a:solidFill>
                <a:srgbClr val="B45F06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900" y="1237700"/>
            <a:ext cx="1094700" cy="10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 flipH="1">
            <a:off x="4736400" y="274825"/>
            <a:ext cx="3992700" cy="751500"/>
          </a:xfrm>
          <a:prstGeom prst="wedgeEllipseCallout">
            <a:avLst>
              <a:gd fmla="val -40295" name="adj1"/>
              <a:gd fmla="val 984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889100" y="395125"/>
            <a:ext cx="3687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B45F06"/>
                </a:solidFill>
              </a:rPr>
              <a:t>चषक:</a:t>
            </a:r>
            <a:r>
              <a:rPr b="1" lang="en" sz="2900">
                <a:solidFill>
                  <a:srgbClr val="B45F06"/>
                </a:solidFill>
              </a:rPr>
              <a:t> </a:t>
            </a:r>
            <a:r>
              <a:rPr b="1" lang="en" sz="2900">
                <a:solidFill>
                  <a:srgbClr val="CC0000"/>
                </a:solidFill>
              </a:rPr>
              <a:t>कुत्र</a:t>
            </a:r>
            <a:r>
              <a:rPr b="1" lang="en" sz="2900">
                <a:solidFill>
                  <a:srgbClr val="B45F06"/>
                </a:solidFill>
              </a:rPr>
              <a:t> अस्ति</a:t>
            </a:r>
            <a:r>
              <a:rPr b="1" lang="en" sz="2900">
                <a:solidFill>
                  <a:srgbClr val="990000"/>
                </a:solidFill>
              </a:rPr>
              <a:t>?</a:t>
            </a:r>
            <a:endParaRPr b="1" sz="29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26525" y="2238538"/>
            <a:ext cx="1723325" cy="17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858" y="2238538"/>
            <a:ext cx="3066327" cy="17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307675" y="1237700"/>
            <a:ext cx="3217500" cy="751500"/>
          </a:xfrm>
          <a:prstGeom prst="wedgeEllipseCallout">
            <a:avLst>
              <a:gd fmla="val 15331" name="adj1"/>
              <a:gd fmla="val 129707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307675" y="1328750"/>
            <a:ext cx="328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</a:rPr>
              <a:t>कार्-यानम्</a:t>
            </a:r>
            <a:r>
              <a:rPr b="1" lang="en" sz="2500">
                <a:solidFill>
                  <a:srgbClr val="B45F06"/>
                </a:solidFill>
              </a:rPr>
              <a:t> </a:t>
            </a:r>
            <a:r>
              <a:rPr b="1" lang="en" sz="2500">
                <a:solidFill>
                  <a:srgbClr val="073763"/>
                </a:solidFill>
              </a:rPr>
              <a:t>अत्र</a:t>
            </a:r>
            <a:r>
              <a:rPr b="1" lang="en" sz="2500">
                <a:solidFill>
                  <a:srgbClr val="B45F06"/>
                </a:solidFill>
              </a:rPr>
              <a:t> अस्ति |</a:t>
            </a:r>
            <a:endParaRPr b="1" sz="2500">
              <a:solidFill>
                <a:srgbClr val="B45F06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3150" y="1237700"/>
            <a:ext cx="1094700" cy="10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 flipH="1">
            <a:off x="4736400" y="274825"/>
            <a:ext cx="3992700" cy="751500"/>
          </a:xfrm>
          <a:prstGeom prst="wedgeEllipseCallout">
            <a:avLst>
              <a:gd fmla="val -40295" name="adj1"/>
              <a:gd fmla="val 984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4889100" y="395125"/>
            <a:ext cx="3687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B45F06"/>
                </a:solidFill>
              </a:rPr>
              <a:t>कार्-यानम्</a:t>
            </a:r>
            <a:r>
              <a:rPr b="1" lang="en" sz="2900">
                <a:solidFill>
                  <a:srgbClr val="B45F06"/>
                </a:solidFill>
              </a:rPr>
              <a:t> </a:t>
            </a:r>
            <a:r>
              <a:rPr b="1" lang="en" sz="2900">
                <a:solidFill>
                  <a:srgbClr val="CC0000"/>
                </a:solidFill>
              </a:rPr>
              <a:t>कुत्र</a:t>
            </a:r>
            <a:r>
              <a:rPr b="1" lang="en" sz="2900">
                <a:solidFill>
                  <a:srgbClr val="B45F06"/>
                </a:solidFill>
              </a:rPr>
              <a:t> अस्ति</a:t>
            </a:r>
            <a:r>
              <a:rPr b="1" lang="en" sz="2900">
                <a:solidFill>
                  <a:srgbClr val="990000"/>
                </a:solidFill>
              </a:rPr>
              <a:t>?</a:t>
            </a:r>
            <a:endParaRPr b="1" sz="29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9750" y="1202500"/>
            <a:ext cx="1087675" cy="10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79750" y="3545202"/>
            <a:ext cx="1329725" cy="159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75" y="298275"/>
            <a:ext cx="2372349" cy="237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5580350" y="70775"/>
            <a:ext cx="3346800" cy="751500"/>
          </a:xfrm>
          <a:prstGeom prst="wedgeEllipseCallout">
            <a:avLst>
              <a:gd fmla="val 21930" name="adj1"/>
              <a:gd fmla="val 11778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5145775" y="2670400"/>
            <a:ext cx="3346800" cy="751500"/>
          </a:xfrm>
          <a:prstGeom prst="wedgeEllipseCallout">
            <a:avLst>
              <a:gd fmla="val 42634" name="adj1"/>
              <a:gd fmla="val 10470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5580350" y="191075"/>
            <a:ext cx="3346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B45F06"/>
                </a:solidFill>
              </a:rPr>
              <a:t>कृष्ण:</a:t>
            </a:r>
            <a:r>
              <a:rPr b="1" lang="en" sz="2900">
                <a:solidFill>
                  <a:srgbClr val="B45F06"/>
                </a:solidFill>
              </a:rPr>
              <a:t> </a:t>
            </a:r>
            <a:r>
              <a:rPr b="1" lang="en" sz="2900">
                <a:solidFill>
                  <a:srgbClr val="CC0000"/>
                </a:solidFill>
              </a:rPr>
              <a:t>कुत्र</a:t>
            </a:r>
            <a:r>
              <a:rPr b="1" lang="en" sz="2900">
                <a:solidFill>
                  <a:srgbClr val="B45F06"/>
                </a:solidFill>
              </a:rPr>
              <a:t> अस्ति</a:t>
            </a:r>
            <a:r>
              <a:rPr b="1" lang="en" sz="2900">
                <a:solidFill>
                  <a:srgbClr val="990000"/>
                </a:solidFill>
              </a:rPr>
              <a:t>?</a:t>
            </a:r>
            <a:endParaRPr b="1" sz="2900">
              <a:solidFill>
                <a:srgbClr val="990000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5603725" y="2761450"/>
            <a:ext cx="259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</a:rPr>
              <a:t>कृष्ण: </a:t>
            </a:r>
            <a:r>
              <a:rPr b="1" lang="en" sz="2500">
                <a:solidFill>
                  <a:srgbClr val="073763"/>
                </a:solidFill>
              </a:rPr>
              <a:t>तत्र</a:t>
            </a:r>
            <a:r>
              <a:rPr b="1" lang="en" sz="2500">
                <a:solidFill>
                  <a:srgbClr val="B45F06"/>
                </a:solidFill>
              </a:rPr>
              <a:t> अस्ति | </a:t>
            </a:r>
            <a:endParaRPr b="1" sz="2500">
              <a:solidFill>
                <a:srgbClr val="B45F06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194400" y="2670400"/>
            <a:ext cx="8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कृष्ण: |</a:t>
            </a:r>
            <a:endParaRPr b="1" sz="18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9750" y="1202500"/>
            <a:ext cx="1087675" cy="10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79750" y="3545202"/>
            <a:ext cx="1329725" cy="15982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5580350" y="70775"/>
            <a:ext cx="3346800" cy="751500"/>
          </a:xfrm>
          <a:prstGeom prst="wedgeEllipseCallout">
            <a:avLst>
              <a:gd fmla="val 21930" name="adj1"/>
              <a:gd fmla="val 117784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5145775" y="2670400"/>
            <a:ext cx="3346800" cy="751500"/>
          </a:xfrm>
          <a:prstGeom prst="wedgeEllipseCallout">
            <a:avLst>
              <a:gd fmla="val 42634" name="adj1"/>
              <a:gd fmla="val 10470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5580350" y="191075"/>
            <a:ext cx="3346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B45F06"/>
                </a:solidFill>
              </a:rPr>
              <a:t>रमा</a:t>
            </a:r>
            <a:r>
              <a:rPr b="1" lang="en" sz="2900">
                <a:solidFill>
                  <a:srgbClr val="B45F06"/>
                </a:solidFill>
              </a:rPr>
              <a:t> </a:t>
            </a:r>
            <a:r>
              <a:rPr b="1" lang="en" sz="2900">
                <a:solidFill>
                  <a:srgbClr val="CC0000"/>
                </a:solidFill>
              </a:rPr>
              <a:t>कुत्र</a:t>
            </a:r>
            <a:r>
              <a:rPr b="1" lang="en" sz="2900">
                <a:solidFill>
                  <a:srgbClr val="B45F06"/>
                </a:solidFill>
              </a:rPr>
              <a:t> अस्ति</a:t>
            </a:r>
            <a:r>
              <a:rPr b="1" lang="en" sz="2900">
                <a:solidFill>
                  <a:srgbClr val="990000"/>
                </a:solidFill>
              </a:rPr>
              <a:t>?</a:t>
            </a:r>
            <a:endParaRPr b="1" sz="2900">
              <a:solidFill>
                <a:srgbClr val="990000"/>
              </a:solidFill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5603725" y="2761450"/>
            <a:ext cx="243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</a:rPr>
              <a:t>रमा</a:t>
            </a:r>
            <a:r>
              <a:rPr b="1" lang="en" sz="2500">
                <a:solidFill>
                  <a:srgbClr val="B45F06"/>
                </a:solidFill>
              </a:rPr>
              <a:t> </a:t>
            </a:r>
            <a:r>
              <a:rPr b="1" lang="en" sz="2500">
                <a:solidFill>
                  <a:srgbClr val="073763"/>
                </a:solidFill>
              </a:rPr>
              <a:t>तत्र</a:t>
            </a:r>
            <a:r>
              <a:rPr b="1" lang="en" sz="2500">
                <a:solidFill>
                  <a:srgbClr val="B45F06"/>
                </a:solidFill>
              </a:rPr>
              <a:t> अस्ति | </a:t>
            </a:r>
            <a:endParaRPr b="1" sz="2500">
              <a:solidFill>
                <a:srgbClr val="B45F06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1194388" y="2815300"/>
            <a:ext cx="81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</a:rPr>
              <a:t>रमा |</a:t>
            </a:r>
            <a:endParaRPr b="1" sz="1800">
              <a:solidFill>
                <a:srgbClr val="073763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575" y="191063"/>
            <a:ext cx="2289925" cy="25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